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4" r:id="rId5"/>
    <p:sldId id="295" r:id="rId6"/>
    <p:sldId id="280" r:id="rId7"/>
    <p:sldId id="281" r:id="rId8"/>
    <p:sldId id="282" r:id="rId9"/>
    <p:sldId id="284" r:id="rId10"/>
    <p:sldId id="259" r:id="rId11"/>
    <p:sldId id="286" r:id="rId12"/>
    <p:sldId id="285" r:id="rId13"/>
    <p:sldId id="283" r:id="rId14"/>
    <p:sldId id="262" r:id="rId15"/>
    <p:sldId id="288" r:id="rId16"/>
    <p:sldId id="264" r:id="rId17"/>
    <p:sldId id="293" r:id="rId18"/>
    <p:sldId id="287" r:id="rId19"/>
    <p:sldId id="289" r:id="rId20"/>
    <p:sldId id="290" r:id="rId21"/>
    <p:sldId id="291" r:id="rId22"/>
    <p:sldId id="292" r:id="rId23"/>
    <p:sldId id="296" r:id="rId24"/>
    <p:sldId id="297" r:id="rId25"/>
    <p:sldId id="298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23"/>
    <a:srgbClr val="76B143"/>
    <a:srgbClr val="EE7911"/>
    <a:srgbClr val="629A2F"/>
    <a:srgbClr val="81A827"/>
    <a:srgbClr val="294817"/>
    <a:srgbClr val="457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2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73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8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8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15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4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3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6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1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81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A4E9-0838-4213-AB96-CE7BDEF24784}" type="datetimeFigureOut">
              <a:rPr lang="ko-KR" altLang="en-US" smtClean="0"/>
              <a:t>2022. 12. 27.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61C65-E904-4E4D-8882-A0BE9752F9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61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nToRe/GIS-Applications-in-Archaeology" TargetMode="External"/><Relationship Id="rId2" Type="http://schemas.openxmlformats.org/officeDocument/2006/relationships/hyperlink" Target="https://www.osgeo.kr/27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dm.org/download_country.html" TargetMode="External"/><Relationship Id="rId2" Type="http://schemas.openxmlformats.org/officeDocument/2006/relationships/hyperlink" Target="http://data.nsdi.go.kr/dataset/1260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556473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고고학에서의 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 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응용</a:t>
            </a:r>
            <a:b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2022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년 숭실대학교 사학과 고고학 전공 겨울방학 스터디 </a:t>
            </a:r>
            <a:b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</a:b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- 3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주차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400" b="1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수치표고모델</a:t>
            </a:r>
            <a:r>
              <a:rPr lang="en-US" altLang="ko-KR" sz="2400" b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(DSM, DEM, DTM)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+</a:t>
            </a:r>
            <a:r>
              <a:rPr lang="ko-KR" altLang="en-US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향분석</a:t>
            </a:r>
            <a:r>
              <a:rPr lang="en-US" altLang="ko-KR" sz="24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</a:t>
            </a:r>
            <a:endParaRPr lang="ko-KR" altLang="en-US" sz="8800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30111"/>
            <a:ext cx="9144000" cy="1655762"/>
          </a:xfrm>
        </p:spPr>
        <p:txBody>
          <a:bodyPr/>
          <a:lstStyle/>
          <a:p>
            <a:pPr algn="r"/>
            <a:endParaRPr lang="en-US" altLang="ko-KR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주 찬 혁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숭실대 사학과 석사과정</a:t>
            </a:r>
            <a:r>
              <a:rPr lang="en-US" altLang="ko-KR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endParaRPr lang="ko-KR" altLang="en-US" b="1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79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수치모델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6D3D89-A2FF-3056-7BCF-74FB1F0BD947}"/>
              </a:ext>
            </a:extLst>
          </p:cNvPr>
          <p:cNvSpPr txBox="1"/>
          <p:nvPr/>
        </p:nvSpPr>
        <p:spPr>
          <a:xfrm>
            <a:off x="1792507" y="2127778"/>
            <a:ext cx="8606985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다양한 기준으로 지형을 측정하여 만든 지표모형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수치표고모델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(Digital Elevation Model, DEM)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수치표면모델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(Digital Surface Model, DSM)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수치지형모델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(Digital Terrain Model, DTM)</a:t>
            </a:r>
          </a:p>
        </p:txBody>
      </p:sp>
    </p:spTree>
    <p:extLst>
      <p:ext uri="{BB962C8B-B14F-4D97-AF65-F5344CB8AC3E}">
        <p14:creationId xmlns:p14="http://schemas.microsoft.com/office/powerpoint/2010/main" val="1139265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수치모델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6D3D89-A2FF-3056-7BCF-74FB1F0BD947}"/>
              </a:ext>
            </a:extLst>
          </p:cNvPr>
          <p:cNvSpPr txBox="1"/>
          <p:nvPr/>
        </p:nvSpPr>
        <p:spPr>
          <a:xfrm>
            <a:off x="1792507" y="2127778"/>
            <a:ext cx="8606985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 : GIS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구축을 위해 사용되는 자료의 통칭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DSM 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지표면의 모든 물체의 높이를 포함한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DTM 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지표면의 자연적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인위적 물체의 높이를 제거한 실제 지표면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615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수치모델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6D3D89-A2FF-3056-7BCF-74FB1F0BD947}"/>
              </a:ext>
            </a:extLst>
          </p:cNvPr>
          <p:cNvSpPr txBox="1"/>
          <p:nvPr/>
        </p:nvSpPr>
        <p:spPr>
          <a:xfrm>
            <a:off x="1792507" y="1804613"/>
            <a:ext cx="8606985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DEM, DTM, DSM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은 국가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기관 별로 정의를 다르게 채택하고 있음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안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이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DTM, DSM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을 포괄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국내 정의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안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 = DTM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3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안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은 높이만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DTM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은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x, y, z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값 전체 포괄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0140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DSM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1026" name="Picture 2" descr="Misanthrope's Thoughts: DSM to DEM Conversion">
            <a:extLst>
              <a:ext uri="{FF2B5EF4-FFF2-40B4-BE49-F238E27FC236}">
                <a16:creationId xmlns:a16="http://schemas.microsoft.com/office/drawing/2014/main" id="{23992EC8-586C-7E68-74E7-4BB0B85AB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81982"/>
            <a:ext cx="6646334" cy="349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6060E72-DE31-AA8B-0CAB-484EA5C51D37}"/>
              </a:ext>
            </a:extLst>
          </p:cNvPr>
          <p:cNvSpPr/>
          <p:nvPr/>
        </p:nvSpPr>
        <p:spPr>
          <a:xfrm>
            <a:off x="2604655" y="304800"/>
            <a:ext cx="891468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출처 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: </a:t>
            </a:r>
            <a:r>
              <a:rPr lang="en" altLang="ko-KR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http://ssrebelious.blogspot.com/2013/03/dsm-to-dem-</a:t>
            </a:r>
            <a:r>
              <a:rPr lang="en" altLang="ko-KR" sz="1200" b="0" i="0" dirty="0" err="1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conversion.html</a:t>
            </a:r>
            <a:endParaRPr lang="en" altLang="ko-KR" sz="1200" b="0" i="0" dirty="0">
              <a:solidFill>
                <a:schemeClr val="bg1"/>
              </a:solidFill>
              <a:effectLst/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85B79E-D3A6-DAA0-99CE-398DDC035060}"/>
              </a:ext>
            </a:extLst>
          </p:cNvPr>
          <p:cNvSpPr txBox="1"/>
          <p:nvPr/>
        </p:nvSpPr>
        <p:spPr>
          <a:xfrm>
            <a:off x="2126132" y="5176015"/>
            <a:ext cx="2394069" cy="663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DSM</a:t>
            </a:r>
            <a:endParaRPr lang="ko-KR" altLang="en-US" sz="28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42704-29D4-61EB-046A-8841704B0765}"/>
              </a:ext>
            </a:extLst>
          </p:cNvPr>
          <p:cNvSpPr txBox="1"/>
          <p:nvPr/>
        </p:nvSpPr>
        <p:spPr>
          <a:xfrm>
            <a:off x="8692060" y="1396262"/>
            <a:ext cx="1523998" cy="418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Drone + Lidar</a:t>
            </a:r>
            <a:endParaRPr lang="ko-KR" altLang="en-US" sz="16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3074" name="Picture 2" descr="DJI 젠뮤즈 L1 항공측량을 위한 LIDAR + RGB 솔루션 페이로드">
            <a:extLst>
              <a:ext uri="{FF2B5EF4-FFF2-40B4-BE49-F238E27FC236}">
                <a16:creationId xmlns:a16="http://schemas.microsoft.com/office/drawing/2014/main" id="{B240A3C5-4D7E-2947-03C4-CCED3183B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3" y="764786"/>
            <a:ext cx="1681656" cy="168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인공위성도 무덤이 있다? : 네이버 블로그">
            <a:extLst>
              <a:ext uri="{FF2B5EF4-FFF2-40B4-BE49-F238E27FC236}">
                <a16:creationId xmlns:a16="http://schemas.microsoft.com/office/drawing/2014/main" id="{E0CE09E4-0D07-0593-46E3-77D040B0C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316" y="2681206"/>
            <a:ext cx="3083034" cy="173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B0B636-D2F0-F641-6C6A-191B5085B036}"/>
              </a:ext>
            </a:extLst>
          </p:cNvPr>
          <p:cNvSpPr txBox="1"/>
          <p:nvPr/>
        </p:nvSpPr>
        <p:spPr>
          <a:xfrm>
            <a:off x="10132143" y="3337030"/>
            <a:ext cx="960057" cy="418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Satellite</a:t>
            </a:r>
            <a:endParaRPr lang="ko-KR" altLang="en-US" sz="16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3078" name="Picture 6" descr="What is Photogrammetry? - GIS Geography">
            <a:extLst>
              <a:ext uri="{FF2B5EF4-FFF2-40B4-BE49-F238E27FC236}">
                <a16:creationId xmlns:a16="http://schemas.microsoft.com/office/drawing/2014/main" id="{351FAE71-DE89-02DB-FC7D-42A1ED7B7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316" y="4618668"/>
            <a:ext cx="3193935" cy="18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531EA3-7ABC-1B6D-7A54-14F5A03C8BC8}"/>
              </a:ext>
            </a:extLst>
          </p:cNvPr>
          <p:cNvSpPr txBox="1"/>
          <p:nvPr/>
        </p:nvSpPr>
        <p:spPr>
          <a:xfrm>
            <a:off x="10216058" y="5298388"/>
            <a:ext cx="1744714" cy="418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Photogrammetry</a:t>
            </a:r>
            <a:endParaRPr lang="ko-KR" altLang="en-US" sz="16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434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DSM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1026" name="Picture 2" descr="Misanthrope's Thoughts: DSM to DEM Conversion">
            <a:extLst>
              <a:ext uri="{FF2B5EF4-FFF2-40B4-BE49-F238E27FC236}">
                <a16:creationId xmlns:a16="http://schemas.microsoft.com/office/drawing/2014/main" id="{23992EC8-586C-7E68-74E7-4BB0B85AB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81982"/>
            <a:ext cx="6646334" cy="349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6060E72-DE31-AA8B-0CAB-484EA5C51D37}"/>
              </a:ext>
            </a:extLst>
          </p:cNvPr>
          <p:cNvSpPr/>
          <p:nvPr/>
        </p:nvSpPr>
        <p:spPr>
          <a:xfrm>
            <a:off x="2604655" y="147935"/>
            <a:ext cx="89146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출처 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1: </a:t>
            </a:r>
            <a:r>
              <a:rPr lang="en" altLang="ko-KR" sz="1200" b="0" i="0" dirty="0">
                <a:solidFill>
                  <a:schemeClr val="bg1"/>
                </a:solidFill>
                <a:effectLst/>
                <a:latin typeface="나눔명조" panose="02020603020101020101" pitchFamily="18" charset="-127"/>
                <a:ea typeface="나눔명조" panose="02020603020101020101" pitchFamily="18" charset="-127"/>
              </a:rPr>
              <a:t>http://ssrebelious.blogspot.com/2013/03/dsm-to-dem-conversion.html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2:</a:t>
            </a:r>
            <a:r>
              <a:rPr lang="ko-KR" altLang="en-US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조선일보</a:t>
            </a:r>
            <a:r>
              <a:rPr lang="en-US" altLang="ko-KR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" altLang="ko-KR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https://</a:t>
            </a:r>
            <a:r>
              <a:rPr lang="en" altLang="ko-KR" sz="12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www.chosun.com</a:t>
            </a:r>
            <a:r>
              <a:rPr lang="en" altLang="ko-KR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/culture-life/</a:t>
            </a:r>
            <a:r>
              <a:rPr lang="en" altLang="ko-KR" sz="12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culture_general</a:t>
            </a:r>
            <a:r>
              <a:rPr lang="en" altLang="ko-KR" sz="12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/2021/10/02/SFYYTGS5TZENFF5YN2PBY7EUG4/</a:t>
            </a:r>
            <a:endParaRPr lang="ko-KR" altLang="en-US" sz="12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1028" name="Picture 4" descr="왕릉 위로 솟구친 아파트… 세계유산 조선왕릉이 위험하다 - 조선일보">
            <a:extLst>
              <a:ext uri="{FF2B5EF4-FFF2-40B4-BE49-F238E27FC236}">
                <a16:creationId xmlns:a16="http://schemas.microsoft.com/office/drawing/2014/main" id="{5D5DC585-03F6-B778-9192-55E990A62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524" y="1681982"/>
            <a:ext cx="5243476" cy="349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85B79E-D3A6-DAA0-99CE-398DDC035060}"/>
              </a:ext>
            </a:extLst>
          </p:cNvPr>
          <p:cNvSpPr txBox="1"/>
          <p:nvPr/>
        </p:nvSpPr>
        <p:spPr>
          <a:xfrm>
            <a:off x="2126132" y="5176015"/>
            <a:ext cx="2394069" cy="663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DSM</a:t>
            </a:r>
            <a:endParaRPr lang="ko-KR" altLang="en-US" sz="28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42704-29D4-61EB-046A-8841704B0765}"/>
              </a:ext>
            </a:extLst>
          </p:cNvPr>
          <p:cNvSpPr txBox="1"/>
          <p:nvPr/>
        </p:nvSpPr>
        <p:spPr>
          <a:xfrm>
            <a:off x="6810703" y="5176014"/>
            <a:ext cx="5381297" cy="13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장릉</a:t>
            </a:r>
            <a:r>
              <a:rPr lang="en-US" altLang="ko-KR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-</a:t>
            </a:r>
            <a:r>
              <a:rPr lang="ko-KR" altLang="en-US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검단신도시 아파트</a:t>
            </a:r>
            <a:endParaRPr lang="en-US" altLang="ko-KR" sz="28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불법</a:t>
            </a:r>
            <a:r>
              <a:rPr lang="en-US" altLang="ko-KR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건축 사건</a:t>
            </a:r>
          </a:p>
        </p:txBody>
      </p:sp>
    </p:spTree>
    <p:extLst>
      <p:ext uri="{BB962C8B-B14F-4D97-AF65-F5344CB8AC3E}">
        <p14:creationId xmlns:p14="http://schemas.microsoft.com/office/powerpoint/2010/main" val="1425268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3E811E-EEA9-35AB-E901-5661E6BA8092}"/>
              </a:ext>
            </a:extLst>
          </p:cNvPr>
          <p:cNvSpPr txBox="1"/>
          <p:nvPr/>
        </p:nvSpPr>
        <p:spPr>
          <a:xfrm>
            <a:off x="1047566" y="609600"/>
            <a:ext cx="10096867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지형표면의 높이를 일정간격으로 측정하여 만든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수치표고모델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가장 다방면으로 활용되고 있음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활용 분야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등고선 생성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군 작전 자료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네비게이션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향분석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경사도분석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가시권분석 등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…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3CE577-2833-3FC0-53C2-C3630458C4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0" t="20823" r="24066" b="5765"/>
          <a:stretch/>
        </p:blipFill>
        <p:spPr>
          <a:xfrm>
            <a:off x="1849119" y="3942080"/>
            <a:ext cx="2976881" cy="26519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4B075B8-9656-01EF-BD42-CF384AD84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369" y="3749041"/>
            <a:ext cx="3533231" cy="29316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F4EA31-1DA9-B246-AD82-7015E2E4D53B}"/>
              </a:ext>
            </a:extLst>
          </p:cNvPr>
          <p:cNvSpPr txBox="1"/>
          <p:nvPr/>
        </p:nvSpPr>
        <p:spPr>
          <a:xfrm rot="19605136">
            <a:off x="5199135" y="411266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solidFill>
                  <a:srgbClr val="FF0000"/>
                </a:solidFill>
                <a:latin typeface="NanumMyeongjo" panose="02020603020101020101" pitchFamily="18" charset="-127"/>
                <a:ea typeface="NanumMyeongjo" panose="02020603020101020101" pitchFamily="18" charset="-127"/>
              </a:rPr>
              <a:t>확대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0431DD19-047E-21F5-8A03-59065A917C47}"/>
              </a:ext>
            </a:extLst>
          </p:cNvPr>
          <p:cNvCxnSpPr>
            <a:cxnSpLocks/>
          </p:cNvCxnSpPr>
          <p:nvPr/>
        </p:nvCxnSpPr>
        <p:spPr>
          <a:xfrm flipV="1">
            <a:off x="4316232" y="3749041"/>
            <a:ext cx="2412137" cy="15667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3E635A7E-034D-0996-5251-DACF68A86CB1}"/>
              </a:ext>
            </a:extLst>
          </p:cNvPr>
          <p:cNvCxnSpPr>
            <a:cxnSpLocks/>
          </p:cNvCxnSpPr>
          <p:nvPr/>
        </p:nvCxnSpPr>
        <p:spPr>
          <a:xfrm>
            <a:off x="4316232" y="5399520"/>
            <a:ext cx="2412137" cy="12782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07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5A382D-95FF-A9C0-B3D7-10446A2CB597}"/>
              </a:ext>
            </a:extLst>
          </p:cNvPr>
          <p:cNvSpPr txBox="1"/>
          <p:nvPr/>
        </p:nvSpPr>
        <p:spPr>
          <a:xfrm>
            <a:off x="1047566" y="1894098"/>
            <a:ext cx="10096867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상황 설정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고구려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-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백제 분쟁의 일면을 보기 위해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아차산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보루와 백제 왕성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풍납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몽촌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의 공간적 관계를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살펴보고자함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추후 시행될 분석에 활용하기 위해 미리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DEM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을 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산출하고자함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등고선 자료가 수집된 상태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2653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5A382D-95FF-A9C0-B3D7-10446A2CB597}"/>
              </a:ext>
            </a:extLst>
          </p:cNvPr>
          <p:cNvSpPr txBox="1"/>
          <p:nvPr/>
        </p:nvSpPr>
        <p:spPr>
          <a:xfrm>
            <a:off x="1047566" y="1894098"/>
            <a:ext cx="10096867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사용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등고선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국가공간정보포털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오픈마켓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http://</a:t>
            </a:r>
            <a:r>
              <a:rPr lang="en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data.nsdi.go.kr</a:t>
            </a:r>
            <a:r>
              <a:rPr lang="en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/dataset/20180927ds0069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행정구분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(GADM) : https://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gadm.org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download_country.html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245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70879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Vector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데이터 불러오기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등고선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필수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),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분석영역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폴리곤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선택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42CE9EA-A6F5-887E-3FBC-02F913334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" y="628650"/>
            <a:ext cx="9966960" cy="622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804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21095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레이어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재투영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7BAC74-3E1C-54BD-6D71-EDE406DBD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29920"/>
            <a:ext cx="9964928" cy="622808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98DF7F9-3173-70D5-43CF-B474DCA748EC}"/>
              </a:ext>
            </a:extLst>
          </p:cNvPr>
          <p:cNvSpPr/>
          <p:nvPr/>
        </p:nvSpPr>
        <p:spPr>
          <a:xfrm>
            <a:off x="5398655" y="4136330"/>
            <a:ext cx="29833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벡터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레이어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재투영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0129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0119943-F481-4381-4C7A-713E6DDB37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182841"/>
              </p:ext>
            </p:extLst>
          </p:nvPr>
        </p:nvGraphicFramePr>
        <p:xfrm>
          <a:off x="2032000" y="2058939"/>
          <a:ext cx="8127999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1887472118"/>
                    </a:ext>
                  </a:extLst>
                </a:gridCol>
                <a:gridCol w="5044328">
                  <a:extLst>
                    <a:ext uri="{9D8B030D-6E8A-4147-A177-3AD203B41FA5}">
                      <a16:colId xmlns:a16="http://schemas.microsoft.com/office/drawing/2014/main" val="86386632"/>
                    </a:ext>
                  </a:extLst>
                </a:gridCol>
                <a:gridCol w="1919889">
                  <a:extLst>
                    <a:ext uri="{9D8B030D-6E8A-4147-A177-3AD203B41FA5}">
                      <a16:colId xmlns:a16="http://schemas.microsoft.com/office/drawing/2014/main" val="51800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진행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407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1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  <a:endParaRPr lang="en-US" altLang="ko-KR" b="1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오리엔테이션 및 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QGIS</a:t>
                      </a:r>
                      <a:r>
                        <a:rPr lang="en-US" altLang="ko-KR" b="1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strike="sngStrike" baseline="0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설치</a:t>
                      </a:r>
                      <a:endParaRPr lang="ko-KR" altLang="en-US" b="1" strike="sngStrike" dirty="0">
                        <a:solidFill>
                          <a:schemeClr val="tx1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,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2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GIS</a:t>
                      </a:r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의 개념과 기초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>
                          <a:solidFill>
                            <a:schemeClr val="tx1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66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수치모델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(DSM, DEM, DTM)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+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향분석</a:t>
                      </a:r>
                      <a:endParaRPr lang="ko-KR" altLang="en-US" b="1" dirty="0">
                        <a:solidFill>
                          <a:srgbClr val="FF0000"/>
                        </a:solidFill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11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4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커널 밀도 추정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075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5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R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연동과 다양한 공간분석지표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baseline="0" dirty="0">
                          <a:latin typeface="NanumMyeongjo" pitchFamily="2" charset="-127"/>
                          <a:ea typeface="NanumMyeongjo" pitchFamily="2" charset="-127"/>
                        </a:rPr>
                        <a:t>박지영 </a:t>
                      </a:r>
                      <a:r>
                        <a:rPr lang="en-US" altLang="ko-KR" b="1" baseline="0" dirty="0">
                          <a:latin typeface="NanumMyeongjo" pitchFamily="2" charset="-127"/>
                          <a:ea typeface="NanumMyeongjo" pitchFamily="2" charset="-127"/>
                        </a:rPr>
                        <a:t>2017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67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6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가시권 분석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/ 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강동석 </a:t>
                      </a:r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2019</a:t>
                      </a:r>
                      <a:endParaRPr lang="ko-KR" altLang="en-US" b="1" dirty="0">
                        <a:latin typeface="NanumMyeongjo" pitchFamily="2" charset="-127"/>
                        <a:ea typeface="NanumMyeongjo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 찬 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82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NanumMyeongjo" pitchFamily="2" charset="-127"/>
                          <a:ea typeface="NanumMyeongjo" pitchFamily="2" charset="-127"/>
                        </a:rPr>
                        <a:t>7</a:t>
                      </a:r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유적분포도 그리기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NanumMyeongjo" pitchFamily="2" charset="-127"/>
                          <a:ea typeface="NanumMyeongjo" pitchFamily="2" charset="-127"/>
                        </a:rPr>
                        <a:t>서 하 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868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061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27903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분석영역으로 자르기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BCADFE-D408-F112-B1A4-30F5CF93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09600"/>
            <a:ext cx="9964928" cy="622808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D3531A5-2E1E-47E7-8B73-607490D528DA}"/>
              </a:ext>
            </a:extLst>
          </p:cNvPr>
          <p:cNvSpPr/>
          <p:nvPr/>
        </p:nvSpPr>
        <p:spPr>
          <a:xfrm>
            <a:off x="5530735" y="3723640"/>
            <a:ext cx="56351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GDAL &gt;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범위로 벡터 자르기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입력레이어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선택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영역 설정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실행</a:t>
            </a:r>
          </a:p>
        </p:txBody>
      </p:sp>
    </p:spTree>
    <p:extLst>
      <p:ext uri="{BB962C8B-B14F-4D97-AF65-F5344CB8AC3E}">
        <p14:creationId xmlns:p14="http://schemas.microsoft.com/office/powerpoint/2010/main" val="719231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15711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TIN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보간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93D410-1481-8727-EEC0-40AA0CFB7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795" y="636494"/>
            <a:ext cx="9954410" cy="62215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E8EEF98-2779-C6B2-EE17-72826E9FC2D8}"/>
              </a:ext>
            </a:extLst>
          </p:cNvPr>
          <p:cNvSpPr/>
          <p:nvPr/>
        </p:nvSpPr>
        <p:spPr>
          <a:xfrm>
            <a:off x="3603567" y="4009330"/>
            <a:ext cx="52693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보간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TIN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보간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레이어 선택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변수 선택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범위 설정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픽셀크기 설정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실행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EE6D9B-5113-041F-7902-6F64B260A72B}"/>
              </a:ext>
            </a:extLst>
          </p:cNvPr>
          <p:cNvSpPr/>
          <p:nvPr/>
        </p:nvSpPr>
        <p:spPr>
          <a:xfrm>
            <a:off x="4548447" y="4717216"/>
            <a:ext cx="39453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*픽셀 크기가 작을 수록 세부적임</a:t>
            </a:r>
            <a:endParaRPr lang="en-US" altLang="ko-KR" sz="16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5294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15711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확인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FD0FA8-77A1-DBE1-12A8-EB1D6BC5D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29920"/>
            <a:ext cx="9964928" cy="622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54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*번외 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향분석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44971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GDAL or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래스터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지형분석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경사방향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AA723A-EC97-7453-71C8-59DFA8191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09600"/>
            <a:ext cx="9964928" cy="622808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F2C62BC-8C6C-0266-B89C-0418301F82A8}"/>
              </a:ext>
            </a:extLst>
          </p:cNvPr>
          <p:cNvSpPr/>
          <p:nvPr/>
        </p:nvSpPr>
        <p:spPr>
          <a:xfrm>
            <a:off x="5845695" y="4415730"/>
            <a:ext cx="49340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입력 레이어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DEM</a:t>
            </a:r>
          </a:p>
          <a:p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*평지 값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-9999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대신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0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으로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변환 체크 추천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실행</a:t>
            </a:r>
          </a:p>
        </p:txBody>
      </p:sp>
    </p:spTree>
    <p:extLst>
      <p:ext uri="{BB962C8B-B14F-4D97-AF65-F5344CB8AC3E}">
        <p14:creationId xmlns:p14="http://schemas.microsoft.com/office/powerpoint/2010/main" val="2588756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*번외 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향분석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30443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레이어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스타일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심볼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90B1EF-8149-9AA9-96D7-81BC64C6D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29920"/>
            <a:ext cx="9964928" cy="622808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BE17B67-B64A-98B4-C7E4-A84D7D769EA3}"/>
              </a:ext>
            </a:extLst>
          </p:cNvPr>
          <p:cNvSpPr/>
          <p:nvPr/>
        </p:nvSpPr>
        <p:spPr>
          <a:xfrm>
            <a:off x="6022479" y="3887410"/>
            <a:ext cx="50559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방향을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4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분할 혹은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8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분할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+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평지</a:t>
            </a:r>
            <a:endParaRPr lang="en-US" altLang="ko-KR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4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분할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90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도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8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분할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45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도로 구분하여 색상 설정</a:t>
            </a:r>
          </a:p>
        </p:txBody>
      </p:sp>
    </p:spTree>
    <p:extLst>
      <p:ext uri="{BB962C8B-B14F-4D97-AF65-F5344CB8AC3E}">
        <p14:creationId xmlns:p14="http://schemas.microsoft.com/office/powerpoint/2010/main" val="4238429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*번외 </a:t>
            </a:r>
            <a:r>
              <a:rPr lang="en-US" altLang="ko-KR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/</a:t>
            </a:r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향분석</a:t>
            </a:r>
            <a:endParaRPr lang="ko-KR" altLang="en-US" sz="28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16828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향 분석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48D268-B346-A47F-AEE2-C95C8B629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36" y="629920"/>
            <a:ext cx="9964928" cy="622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79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계획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02327" y="2202220"/>
            <a:ext cx="9328727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 연구에서 활용되는 방법들을 위주로 살펴볼 예정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분석 방법을 알아보고 어떻게 활용할 수 있을지 함께 고민 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참고자료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이준호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/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유병혁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 2020,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QGIS Cookbook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스터디 자료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Chanhyeok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Ju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 </a:t>
            </a:r>
            <a:r>
              <a:rPr lang="en-US" altLang="ko-KR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Github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55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01A00A-2AF5-E9AB-29C1-B349ADD6D2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4" t="10204" r="21527" b="5535"/>
          <a:stretch/>
        </p:blipFill>
        <p:spPr>
          <a:xfrm>
            <a:off x="331372" y="1151206"/>
            <a:ext cx="5669280" cy="52472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4DE29D-6F4B-613B-EA1E-C45DC8953B80}"/>
              </a:ext>
            </a:extLst>
          </p:cNvPr>
          <p:cNvSpPr txBox="1"/>
          <p:nvPr/>
        </p:nvSpPr>
        <p:spPr>
          <a:xfrm>
            <a:off x="6191350" y="2450943"/>
            <a:ext cx="5499381" cy="2602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고고학 연구에서 필수적인 도표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GIS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를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사용하지 않고 포토샵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,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일러스트로 할 경우 번거로움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연구대상을 밝히는 작업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294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0" y="0"/>
            <a:ext cx="2604655" cy="609600"/>
          </a:xfrm>
          <a:prstGeom prst="rect">
            <a:avLst/>
          </a:prstGeo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5A382D-95FF-A9C0-B3D7-10446A2CB597}"/>
              </a:ext>
            </a:extLst>
          </p:cNvPr>
          <p:cNvSpPr txBox="1"/>
          <p:nvPr/>
        </p:nvSpPr>
        <p:spPr>
          <a:xfrm>
            <a:off x="1047566" y="1894098"/>
            <a:ext cx="10096867" cy="324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사용 데이터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하천망도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</a:t>
            </a:r>
            <a:r>
              <a:rPr lang="ko-KR" altLang="en-US" sz="2800" dirty="0" err="1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국가공간정보포털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오픈마켓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)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2"/>
              </a:rPr>
              <a:t>http://data.nsdi.go.kr/dataset/12608</a:t>
            </a:r>
            <a:endParaRPr lang="en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행정구분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(GADM) :</a:t>
            </a:r>
            <a:r>
              <a:rPr lang="ko-KR" altLang="en-US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NanumMyeongjo" pitchFamily="2" charset="-127"/>
                <a:ea typeface="NanumMyeongjo" pitchFamily="2" charset="-127"/>
                <a:hlinkClick r:id="rId3"/>
              </a:rPr>
              <a:t>https://gadm.org/download_country.html</a:t>
            </a:r>
            <a:endParaRPr lang="en-US" altLang="ko-KR" sz="2800" dirty="0">
              <a:solidFill>
                <a:schemeClr val="bg1"/>
              </a:solidFill>
              <a:latin typeface="NanumMyeongjo" pitchFamily="2" charset="-127"/>
              <a:ea typeface="NanumMyeongj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8155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61026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Vector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데이터 불러오기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경계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하천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등고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등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…</a:t>
            </a:r>
            <a:endParaRPr lang="ko-KR" altLang="en-US" sz="2000" dirty="0">
              <a:solidFill>
                <a:srgbClr val="FF0000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5DAD8C2-5BDE-CA6E-B725-5D7F91C6C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96" y="630620"/>
            <a:ext cx="9963808" cy="622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44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67390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데이터 원본 관리자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구분자로 분리된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...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&gt;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csv </a:t>
            </a:r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파일 선택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315B0E5-9AD9-0EF8-9AE1-73769DDEE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96" y="630620"/>
            <a:ext cx="9963808" cy="622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2604655" y="209490"/>
            <a:ext cx="43531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각 레이어의 심볼을 적절하게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DA70DF-F2CD-92D8-5128-1B619DEA3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96" y="630620"/>
            <a:ext cx="9963808" cy="622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9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2604655" cy="609600"/>
          </a:xfrm>
          <a:solidFill>
            <a:srgbClr val="447223"/>
          </a:solidFill>
          <a:ln w="19050"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유적분포도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63A35A-69AD-7F00-4661-EC7DDB79E8AA}"/>
              </a:ext>
            </a:extLst>
          </p:cNvPr>
          <p:cNvSpPr/>
          <p:nvPr/>
        </p:nvSpPr>
        <p:spPr>
          <a:xfrm>
            <a:off x="7162587" y="2263373"/>
            <a:ext cx="4353193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유적의 분포를 파악하는 것이 주요 목적</a:t>
            </a:r>
            <a:endParaRPr lang="en-US" altLang="ko-KR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가급적 난잡하지 않게 만드는 것이 중요</a:t>
            </a:r>
            <a:endParaRPr lang="en-US" altLang="ko-KR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중요한 분포 조건</a:t>
            </a:r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수계</a:t>
            </a:r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구릉지 등</a:t>
            </a:r>
            <a:r>
              <a:rPr lang="en-US" altLang="ko-KR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)</a:t>
            </a:r>
            <a:r>
              <a:rPr lang="ko-KR" altLang="en-US" sz="20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이 있다면 해당 벡터 파일을 삽입하여 함께 검토</a:t>
            </a:r>
            <a:endParaRPr lang="en-US" altLang="ko-KR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marL="342900" indent="-342900" algn="just">
              <a:buFontTx/>
              <a:buChar char="-"/>
            </a:pPr>
            <a:endParaRPr lang="ko-KR" altLang="en-US" sz="200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DA70DF-F2CD-92D8-5128-1B619DEA35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4" t="10204" r="21527" b="5535"/>
          <a:stretch/>
        </p:blipFill>
        <p:spPr>
          <a:xfrm>
            <a:off x="1083212" y="1181686"/>
            <a:ext cx="5669280" cy="52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0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696</Words>
  <Application>Microsoft Macintosh PowerPoint</Application>
  <PresentationFormat>와이드스크린</PresentationFormat>
  <Paragraphs>116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나눔명조</vt:lpstr>
      <vt:lpstr>맑은 고딕</vt:lpstr>
      <vt:lpstr>NanumMyeongjo</vt:lpstr>
      <vt:lpstr>Arial</vt:lpstr>
      <vt:lpstr>Office 테마</vt:lpstr>
      <vt:lpstr>고고학에서의 GIS 응용  2022년 숭실대학교 사학과 고고학 전공 겨울방학 스터디  - 3주차 : 수치표고모델(DSM, DEM, DTM) + 향분석-</vt:lpstr>
      <vt:lpstr>PowerPoint 프레젠테이션</vt:lpstr>
      <vt:lpstr>PowerPoint 프레젠테이션</vt:lpstr>
      <vt:lpstr>PowerPoint 프레젠테이션</vt:lpstr>
      <vt:lpstr>PowerPoint 프레젠테이션</vt:lpstr>
      <vt:lpstr>유적분포도</vt:lpstr>
      <vt:lpstr>유적분포도</vt:lpstr>
      <vt:lpstr>유적분포도</vt:lpstr>
      <vt:lpstr>유적분포도</vt:lpstr>
      <vt:lpstr>수치모델?</vt:lpstr>
      <vt:lpstr>수치모델?</vt:lpstr>
      <vt:lpstr>수치모델?</vt:lpstr>
      <vt:lpstr>DSM</vt:lpstr>
      <vt:lpstr>DSM</vt:lpstr>
      <vt:lpstr>DEM</vt:lpstr>
      <vt:lpstr>PowerPoint 프레젠테이션</vt:lpstr>
      <vt:lpstr>PowerPoint 프레젠테이션</vt:lpstr>
      <vt:lpstr>DEM</vt:lpstr>
      <vt:lpstr>DEM</vt:lpstr>
      <vt:lpstr>DEM</vt:lpstr>
      <vt:lpstr>DEM</vt:lpstr>
      <vt:lpstr>DEM</vt:lpstr>
      <vt:lpstr>*번외 / 향분석</vt:lpstr>
      <vt:lpstr>*번외 / 향분석</vt:lpstr>
      <vt:lpstr>*번외 / 향분석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고고학에서의 GIS 응용 - 2022년 겨울방학 스터디 -</dc:title>
  <dc:creator>SSU</dc:creator>
  <cp:lastModifiedBy>dong dong</cp:lastModifiedBy>
  <cp:revision>40</cp:revision>
  <dcterms:created xsi:type="dcterms:W3CDTF">2022-12-19T04:32:24Z</dcterms:created>
  <dcterms:modified xsi:type="dcterms:W3CDTF">2022-12-27T13:46:39Z</dcterms:modified>
</cp:coreProperties>
</file>

<file path=docProps/thumbnail.jpeg>
</file>